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56" r:id="rId2"/>
    <p:sldId id="270" r:id="rId3"/>
    <p:sldId id="257" r:id="rId4"/>
    <p:sldId id="258" r:id="rId5"/>
    <p:sldId id="272" r:id="rId6"/>
    <p:sldId id="269" r:id="rId7"/>
    <p:sldId id="268" r:id="rId8"/>
    <p:sldId id="266" r:id="rId9"/>
    <p:sldId id="271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66" autoAdjust="0"/>
  </p:normalViewPr>
  <p:slideViewPr>
    <p:cSldViewPr>
      <p:cViewPr varScale="1">
        <p:scale>
          <a:sx n="59" d="100"/>
          <a:sy n="59" d="100"/>
        </p:scale>
        <p:origin x="-61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6E586-2040-4BC9-AE17-D107E9637EBC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A97C9-4466-4B22-BA52-B9C1B405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done on any data range you can search for in Tracking</a:t>
            </a:r>
          </a:p>
          <a:p>
            <a:r>
              <a:rPr lang="en-US" baseline="0" dirty="0" smtClean="0"/>
              <a:t>Is relatively quick and efficient</a:t>
            </a:r>
          </a:p>
          <a:p>
            <a:r>
              <a:rPr lang="en-US" baseline="0" dirty="0" smtClean="0"/>
              <a:t>Is easily modified and manipulated.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of the analysis break down when done on SHORT time frames, mostly due to low yield remakes.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STRESS:</a:t>
            </a:r>
            <a:r>
              <a:rPr lang="en-US" baseline="0" dirty="0" smtClean="0"/>
              <a:t> </a:t>
            </a:r>
            <a:r>
              <a:rPr lang="en-US" dirty="0" smtClean="0"/>
              <a:t>Non-Failure</a:t>
            </a:r>
            <a:r>
              <a:rPr lang="en-US" baseline="0" dirty="0" smtClean="0"/>
              <a:t> filter is V Difficult w/o uniform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Order:</a:t>
            </a:r>
            <a:r>
              <a:rPr lang="en-US" baseline="0" dirty="0" smtClean="0"/>
              <a:t> MS okay first, low yield later. Numbers LAST.</a:t>
            </a:r>
          </a:p>
          <a:p>
            <a:r>
              <a:rPr lang="en-US" baseline="0" dirty="0" smtClean="0"/>
              <a:t>varied notes: </a:t>
            </a:r>
            <a:r>
              <a:rPr lang="en-US" baseline="0" dirty="0" err="1" smtClean="0"/>
              <a:t>Stellaris</a:t>
            </a:r>
            <a:r>
              <a:rPr lang="en-US" baseline="0" dirty="0" smtClean="0"/>
              <a:t> failures</a:t>
            </a:r>
          </a:p>
          <a:p>
            <a:r>
              <a:rPr lang="en-US" baseline="0" dirty="0" smtClean="0"/>
              <a:t>Spelling: Yield Notes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Multi-well</a:t>
            </a:r>
            <a:r>
              <a:rPr lang="en-US" baseline="0" dirty="0" smtClean="0"/>
              <a:t> failures!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8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6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1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3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5.xlsm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Macro-Enabled_Worksheet4.xlsm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3.xlsx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Failure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DATE</a:t>
            </a:r>
          </a:p>
          <a:p>
            <a:r>
              <a:rPr lang="en-US" dirty="0" smtClean="0"/>
              <a:t>Cameron Ferguson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smtClean="0"/>
              <a:t>Future Aims/Needs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6764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Need: Uniform Failure Names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Will make script easier, and data better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May take some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Need input from all departments that write 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Impurity list, showing number of times a specific weighted impurity has shown 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Direct FileMaker connection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Suggestions, Ideas, categories,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559609"/>
              </p:ext>
            </p:extLst>
          </p:nvPr>
        </p:nvGraphicFramePr>
        <p:xfrm>
          <a:off x="152400" y="4297314"/>
          <a:ext cx="8763000" cy="2560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284"/>
                <a:gridCol w="2126058"/>
                <a:gridCol w="1967671"/>
                <a:gridCol w="1242202"/>
                <a:gridCol w="1617785"/>
              </a:tblGrid>
              <a:tr h="5707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5935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3</a:t>
                      </a:r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1981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198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20289"/>
              </p:ext>
            </p:extLst>
          </p:nvPr>
        </p:nvGraphicFramePr>
        <p:xfrm>
          <a:off x="819150" y="2971800"/>
          <a:ext cx="29337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Worksheet" r:id="rId3" imgW="2933633" imgH="390414" progId="Excel.Sheet.12">
                  <p:embed/>
                </p:oleObj>
              </mc:Choice>
              <mc:Fallback>
                <p:oleObj name="Worksheet" r:id="rId3" imgW="2933633" imgH="390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9150" y="2971800"/>
                        <a:ext cx="293370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853062"/>
              </p:ext>
            </p:extLst>
          </p:nvPr>
        </p:nvGraphicFramePr>
        <p:xfrm>
          <a:off x="4762500" y="2971800"/>
          <a:ext cx="2828925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Worksheet" r:id="rId5" imgW="2828976" imgH="2676431" progId="Excel.Sheet.12">
                  <p:embed/>
                </p:oleObj>
              </mc:Choice>
              <mc:Fallback>
                <p:oleObj name="Worksheet" r:id="rId5" imgW="2828976" imgH="26764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2500" y="2971800"/>
                        <a:ext cx="2828925" cy="267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1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65"/>
            <a:ext cx="8229600" cy="1143000"/>
          </a:xfrm>
        </p:spPr>
        <p:txBody>
          <a:bodyPr/>
          <a:lstStyle/>
          <a:p>
            <a:r>
              <a:rPr lang="en-US" dirty="0" smtClean="0"/>
              <a:t>Script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1061716"/>
            <a:ext cx="61722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Takes </a:t>
            </a:r>
            <a:r>
              <a:rPr lang="en-US" dirty="0" smtClean="0"/>
              <a:t>a single FileMaker export, performs some data manipulation and analysis in R, and provides information on Failures, as Excel Files.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875973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</a:p>
          <a:p>
            <a:pPr algn="ctr"/>
            <a:r>
              <a:rPr lang="en-US" dirty="0" smtClean="0"/>
              <a:t>Search</a:t>
            </a:r>
          </a:p>
          <a:p>
            <a:pPr algn="ctr"/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86200" y="2873345"/>
            <a:ext cx="1212274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Script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67675"/>
              </p:ext>
            </p:extLst>
          </p:nvPr>
        </p:nvGraphicFramePr>
        <p:xfrm>
          <a:off x="152400" y="4297314"/>
          <a:ext cx="4953000" cy="2393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639"/>
                <a:gridCol w="1201685"/>
                <a:gridCol w="1112162"/>
                <a:gridCol w="702114"/>
                <a:gridCol w="9144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35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3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 flipV="1">
            <a:off x="2514600" y="3444845"/>
            <a:ext cx="1371600" cy="2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ocument 23"/>
          <p:cNvSpPr/>
          <p:nvPr/>
        </p:nvSpPr>
        <p:spPr>
          <a:xfrm>
            <a:off x="6639910" y="3276600"/>
            <a:ext cx="166589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5" name="Flowchart: Document 24"/>
          <p:cNvSpPr/>
          <p:nvPr/>
        </p:nvSpPr>
        <p:spPr>
          <a:xfrm>
            <a:off x="6629400" y="2133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Failure Reason</a:t>
            </a:r>
          </a:p>
          <a:p>
            <a:pPr algn="ctr"/>
            <a:r>
              <a:rPr lang="en-US" dirty="0" smtClean="0"/>
              <a:t>Breakdown</a:t>
            </a:r>
            <a:endParaRPr lang="en-US" dirty="0"/>
          </a:p>
        </p:txBody>
      </p:sp>
      <p:sp>
        <p:nvSpPr>
          <p:cNvPr id="26" name="Flowchart: Document 25"/>
          <p:cNvSpPr/>
          <p:nvPr/>
        </p:nvSpPr>
        <p:spPr>
          <a:xfrm>
            <a:off x="6632028" y="4419600"/>
            <a:ext cx="1673772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ID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7" name="Flowchart: Document 26"/>
          <p:cNvSpPr/>
          <p:nvPr/>
        </p:nvSpPr>
        <p:spPr>
          <a:xfrm>
            <a:off x="6629400" y="5562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Name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6" idx="6"/>
            <a:endCxn id="25" idx="1"/>
          </p:cNvCxnSpPr>
          <p:nvPr/>
        </p:nvCxnSpPr>
        <p:spPr>
          <a:xfrm flipV="1">
            <a:off x="5098474" y="2651977"/>
            <a:ext cx="1530926" cy="792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4" idx="1"/>
          </p:cNvCxnSpPr>
          <p:nvPr/>
        </p:nvCxnSpPr>
        <p:spPr>
          <a:xfrm>
            <a:off x="5098474" y="3444845"/>
            <a:ext cx="1541436" cy="35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6"/>
            <a:endCxn id="26" idx="1"/>
          </p:cNvCxnSpPr>
          <p:nvPr/>
        </p:nvCxnSpPr>
        <p:spPr>
          <a:xfrm>
            <a:off x="5098474" y="3444845"/>
            <a:ext cx="1533554" cy="1493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6"/>
            <a:endCxn id="27" idx="1"/>
          </p:cNvCxnSpPr>
          <p:nvPr/>
        </p:nvCxnSpPr>
        <p:spPr>
          <a:xfrm>
            <a:off x="5098474" y="3444845"/>
            <a:ext cx="1530926" cy="2636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28600"/>
            <a:ext cx="6400800" cy="1258455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err="1" smtClean="0"/>
              <a:t>Filemaker</a:t>
            </a:r>
            <a:r>
              <a:rPr lang="en-US" sz="3600" dirty="0" smtClean="0"/>
              <a:t> Search/Export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6592151" cy="480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0"/>
          <a:stretch/>
        </p:blipFill>
        <p:spPr>
          <a:xfrm>
            <a:off x="228600" y="2836081"/>
            <a:ext cx="6705600" cy="1185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5590769" cy="4735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57852"/>
            <a:ext cx="4010585" cy="14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smtClean="0"/>
              <a:t>the 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r>
              <a:rPr lang="en-US" dirty="0" err="1" smtClean="0"/>
              <a:t>FailureDataProject</a:t>
            </a:r>
            <a:r>
              <a:rPr lang="en-US" dirty="0" smtClean="0"/>
              <a:t> zip file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Steps	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267201" y="2174874"/>
            <a:ext cx="4419600" cy="4378325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Uncompressed Zip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data from FileMaker, and save in uncompressed Zip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R console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Working Directory in R to uncompressed zip file.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Can use File&gt;Change </a:t>
            </a:r>
            <a:r>
              <a:rPr lang="en-US" dirty="0" err="1" smtClean="0"/>
              <a:t>dir</a:t>
            </a:r>
            <a:r>
              <a:rPr lang="en-US" dirty="0" smtClean="0"/>
              <a:t>…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Or </a:t>
            </a:r>
            <a:r>
              <a:rPr lang="en-US" dirty="0" err="1" smtClean="0"/>
              <a:t>setwd</a:t>
            </a:r>
            <a:r>
              <a:rPr lang="en-US" dirty="0" smtClean="0"/>
              <a:t>(</a:t>
            </a:r>
            <a:r>
              <a:rPr lang="en-US" i="1" dirty="0" smtClean="0"/>
              <a:t>PATH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Type</a:t>
            </a:r>
            <a:r>
              <a:rPr lang="en-US" dirty="0"/>
              <a:t>: source("</a:t>
            </a:r>
            <a:r>
              <a:rPr lang="en-US" dirty="0" err="1"/>
              <a:t>failurelist.R</a:t>
            </a:r>
            <a:r>
              <a:rPr lang="en-US" dirty="0" smtClean="0"/>
              <a:t>")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Respond to Prompts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Wait for script to say: Finished!</a:t>
            </a:r>
          </a:p>
        </p:txBody>
      </p:sp>
    </p:spTree>
    <p:extLst>
      <p:ext uri="{BB962C8B-B14F-4D97-AF65-F5344CB8AC3E}">
        <p14:creationId xmlns:p14="http://schemas.microsoft.com/office/powerpoint/2010/main" val="27777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1828800"/>
            <a:ext cx="2514599" cy="276998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1200" dirty="0" smtClean="0"/>
              <a:t>Non-Failure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see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Extra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Archive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Stellaris</a:t>
            </a:r>
            <a:r>
              <a:rPr lang="en-US" sz="1200" dirty="0" smtClean="0"/>
              <a:t>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Wobbles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Recheck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Relot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Re-lot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comb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75648" y="1660518"/>
            <a:ext cx="5168154" cy="3943648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r>
              <a:rPr lang="en-US" sz="1200" b="1" dirty="0" err="1" smtClean="0"/>
              <a:t>ms</a:t>
            </a:r>
            <a:r>
              <a:rPr lang="en-US" sz="1200" b="1" dirty="0" smtClean="0"/>
              <a:t> o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Okay</a:t>
            </a:r>
          </a:p>
          <a:p>
            <a:r>
              <a:rPr lang="en-US" sz="1200" b="1" dirty="0" err="1" smtClean="0"/>
              <a:t>ms</a:t>
            </a:r>
            <a:r>
              <a:rPr lang="en-US" sz="1200" b="1" dirty="0" smtClean="0"/>
              <a:t> n 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Not Okay</a:t>
            </a:r>
          </a:p>
          <a:p>
            <a:r>
              <a:rPr lang="en-US" sz="1200" b="1" dirty="0" err="1" smtClean="0"/>
              <a:t>assig</a:t>
            </a:r>
            <a:r>
              <a:rPr lang="en-US" sz="1200" dirty="0" smtClean="0"/>
              <a:t>  -&gt; Reassign</a:t>
            </a:r>
          </a:p>
          <a:p>
            <a:r>
              <a:rPr lang="en-US" sz="1200" b="1" dirty="0" smtClean="0"/>
              <a:t>base</a:t>
            </a:r>
            <a:r>
              <a:rPr lang="en-US" sz="1200" dirty="0" smtClean="0"/>
              <a:t> -&gt; Base-swap</a:t>
            </a:r>
          </a:p>
          <a:p>
            <a:r>
              <a:rPr lang="en-US" sz="1200" b="1" dirty="0" smtClean="0"/>
              <a:t>wrong m </a:t>
            </a:r>
            <a:r>
              <a:rPr lang="en-US" sz="1200" dirty="0" smtClean="0"/>
              <a:t>-&gt; Wrong Mass</a:t>
            </a:r>
          </a:p>
          <a:p>
            <a:r>
              <a:rPr lang="en-US" sz="1200" b="1" dirty="0" smtClean="0"/>
              <a:t>flush</a:t>
            </a:r>
            <a:r>
              <a:rPr lang="en-US" sz="1200" dirty="0" smtClean="0"/>
              <a:t> -&gt; Flushed</a:t>
            </a:r>
          </a:p>
          <a:p>
            <a:r>
              <a:rPr lang="en-US" sz="1200" b="1" dirty="0" smtClean="0"/>
              <a:t>3 </a:t>
            </a:r>
            <a:r>
              <a:rPr lang="en-US" sz="1200" b="1" dirty="0" err="1" smtClean="0"/>
              <a:t>stel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every sample</a:t>
            </a:r>
            <a:r>
              <a:rPr lang="en-US" sz="1200" dirty="0" smtClean="0"/>
              <a:t> 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all samples failed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err="1" smtClean="0"/>
              <a:t>stellaris</a:t>
            </a:r>
            <a:r>
              <a:rPr lang="en-US" sz="1200" b="1" dirty="0" smtClean="0"/>
              <a:t> f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then three </a:t>
            </a:r>
            <a:r>
              <a:rPr lang="en-US" sz="1200" dirty="0"/>
              <a:t>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than 3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  <a:endParaRPr lang="en-US" sz="1200" b="1" dirty="0" smtClean="0"/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tet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TET</a:t>
            </a:r>
          </a:p>
          <a:p>
            <a:r>
              <a:rPr lang="en-US" sz="1200" b="1" dirty="0" err="1" smtClean="0"/>
              <a:t>tet</a:t>
            </a:r>
            <a:r>
              <a:rPr lang="en-US" sz="1200" dirty="0" smtClean="0"/>
              <a:t> -&gt; Poor Tet Coupling</a:t>
            </a:r>
          </a:p>
          <a:p>
            <a:r>
              <a:rPr lang="en-US" sz="1200" b="1" dirty="0" smtClean="0"/>
              <a:t>biotin</a:t>
            </a:r>
            <a:r>
              <a:rPr lang="en-US" sz="1200" dirty="0" smtClean="0"/>
              <a:t> -&gt; Poor Biotin Coupling</a:t>
            </a:r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FAM </a:t>
            </a:r>
          </a:p>
          <a:p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Poor FAM coupling</a:t>
            </a:r>
          </a:p>
          <a:p>
            <a:r>
              <a:rPr lang="en-US" sz="1200" b="1" dirty="0" err="1" smtClean="0"/>
              <a:t>contamin</a:t>
            </a:r>
            <a:r>
              <a:rPr lang="en-US" sz="1200" dirty="0" smtClean="0"/>
              <a:t> -&gt; Contamination</a:t>
            </a:r>
          </a:p>
          <a:p>
            <a:r>
              <a:rPr lang="en-US" sz="1200" b="1" dirty="0" smtClean="0"/>
              <a:t>purity </a:t>
            </a:r>
            <a:r>
              <a:rPr lang="en-US" sz="1200" dirty="0" smtClean="0"/>
              <a:t>-&gt; Poor Purity</a:t>
            </a:r>
          </a:p>
          <a:p>
            <a:r>
              <a:rPr lang="en-US" sz="1200" b="1" dirty="0" smtClean="0"/>
              <a:t>n-</a:t>
            </a:r>
            <a:r>
              <a:rPr lang="en-US" sz="1200" dirty="0" smtClean="0"/>
              <a:t> -&gt; N- Failure</a:t>
            </a:r>
          </a:p>
          <a:p>
            <a:r>
              <a:rPr lang="en-US" sz="1200" b="1" dirty="0" err="1" smtClean="0"/>
              <a:t>syn</a:t>
            </a:r>
            <a:r>
              <a:rPr lang="en-US" sz="1200" dirty="0" smtClean="0"/>
              <a:t> -&gt; Synthesis failure</a:t>
            </a:r>
          </a:p>
          <a:p>
            <a:r>
              <a:rPr lang="en-US" sz="1200" b="1" dirty="0" err="1" smtClean="0"/>
              <a:t>colum</a:t>
            </a:r>
            <a:r>
              <a:rPr lang="en-US" sz="1200" dirty="0" smtClean="0"/>
              <a:t> -&gt; Column Issue</a:t>
            </a:r>
          </a:p>
          <a:p>
            <a:r>
              <a:rPr lang="en-US" sz="1200" b="1" dirty="0" err="1" smtClean="0"/>
              <a:t>flp</a:t>
            </a:r>
            <a:r>
              <a:rPr lang="en-US" sz="1200" dirty="0" smtClean="0"/>
              <a:t>-&gt; No FLP</a:t>
            </a:r>
            <a:br>
              <a:rPr lang="en-US" sz="1200" dirty="0" smtClean="0"/>
            </a:br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No FLP</a:t>
            </a:r>
          </a:p>
          <a:p>
            <a:r>
              <a:rPr lang="en-US" sz="1200" b="1" dirty="0" err="1" smtClean="0"/>
              <a:t>dmt</a:t>
            </a:r>
            <a:r>
              <a:rPr lang="en-US" sz="1200" dirty="0" smtClean="0"/>
              <a:t> -&gt; DMT left on</a:t>
            </a:r>
          </a:p>
          <a:p>
            <a:r>
              <a:rPr lang="en-US" sz="1200" b="1" dirty="0" err="1" smtClean="0"/>
              <a:t>depur</a:t>
            </a:r>
            <a:r>
              <a:rPr lang="en-US" sz="1200" dirty="0" smtClean="0"/>
              <a:t> -&gt; </a:t>
            </a:r>
            <a:r>
              <a:rPr lang="en-US" sz="1200" dirty="0" err="1" smtClean="0"/>
              <a:t>Depurination</a:t>
            </a:r>
            <a:endParaRPr lang="en-US" sz="1200" dirty="0" smtClean="0"/>
          </a:p>
          <a:p>
            <a:r>
              <a:rPr lang="en-US" sz="1200" b="1" dirty="0" err="1" smtClean="0"/>
              <a:t>mmt</a:t>
            </a:r>
            <a:r>
              <a:rPr lang="en-US" sz="1200" dirty="0" smtClean="0"/>
              <a:t> -&gt; MMT left on</a:t>
            </a:r>
          </a:p>
          <a:p>
            <a:r>
              <a:rPr lang="en-US" sz="1200" b="1" dirty="0" err="1" smtClean="0"/>
              <a:t>phosp</a:t>
            </a:r>
            <a:r>
              <a:rPr lang="en-US" sz="1200" dirty="0" smtClean="0"/>
              <a:t> -&gt; Poor Phosphate coupling</a:t>
            </a:r>
          </a:p>
          <a:p>
            <a:r>
              <a:rPr lang="en-US" sz="1200" b="1" dirty="0" smtClean="0"/>
              <a:t>poor j </a:t>
            </a:r>
            <a:r>
              <a:rPr lang="en-US" sz="1200" dirty="0" smtClean="0"/>
              <a:t>-&gt; Poor Joe coupling</a:t>
            </a:r>
          </a:p>
          <a:p>
            <a:r>
              <a:rPr lang="en-US" sz="1200" b="1" dirty="0" err="1" smtClean="0"/>
              <a:t>incom</a:t>
            </a:r>
            <a:r>
              <a:rPr lang="en-US" sz="1200" dirty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benz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cyano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deprot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b="1" dirty="0" smtClean="0"/>
          </a:p>
          <a:p>
            <a:r>
              <a:rPr lang="en-US" sz="1200" b="1" dirty="0" smtClean="0"/>
              <a:t>dye</a:t>
            </a:r>
            <a:r>
              <a:rPr lang="en-US" sz="1200" dirty="0" smtClean="0"/>
              <a:t> -&gt; Dye failure</a:t>
            </a:r>
          </a:p>
          <a:p>
            <a:r>
              <a:rPr lang="en-US" sz="1200" b="1" dirty="0" smtClean="0"/>
              <a:t>scram</a:t>
            </a:r>
            <a:r>
              <a:rPr lang="en-US" sz="1200" dirty="0" smtClean="0"/>
              <a:t> -&gt; Plate Scrambled</a:t>
            </a:r>
          </a:p>
          <a:p>
            <a:r>
              <a:rPr lang="en-US" sz="1200" b="1" dirty="0" smtClean="0"/>
              <a:t>yield -</a:t>
            </a:r>
            <a:r>
              <a:rPr lang="en-US" sz="1200" dirty="0" smtClean="0"/>
              <a:t>&gt; Low Yield</a:t>
            </a:r>
          </a:p>
          <a:p>
            <a:r>
              <a:rPr lang="en-US" sz="1200" b="1" dirty="0" err="1" smtClean="0"/>
              <a:t>yeild</a:t>
            </a:r>
            <a:r>
              <a:rPr lang="en-US" sz="1200" b="1" dirty="0" smtClean="0"/>
              <a:t>  </a:t>
            </a:r>
            <a:r>
              <a:rPr lang="en-US" sz="1200" dirty="0" smtClean="0"/>
              <a:t>-&gt; Low Yield</a:t>
            </a:r>
          </a:p>
          <a:p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Low Yield</a:t>
            </a:r>
            <a:endParaRPr lang="en-US" sz="1200" b="1" dirty="0" smtClean="0"/>
          </a:p>
          <a:p>
            <a:r>
              <a:rPr lang="en-US" sz="1200" dirty="0" smtClean="0"/>
              <a:t>-</a:t>
            </a:r>
            <a:r>
              <a:rPr lang="en-US" sz="1200" b="1" dirty="0" smtClean="0"/>
              <a:t>x or + x (x is 1:9) </a:t>
            </a:r>
            <a:r>
              <a:rPr lang="en-US" sz="1200" dirty="0" smtClean="0"/>
              <a:t>-&gt; Impurity Present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63464" y="123259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784846" y="5082509"/>
            <a:ext cx="11681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953000" y="3810000"/>
            <a:ext cx="0" cy="175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3708646" y="4147351"/>
            <a:ext cx="12443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962400" y="3124200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34820</a:t>
            </a:r>
            <a:endParaRPr lang="en-US" sz="1000" dirty="0"/>
          </a:p>
        </p:txBody>
      </p:sp>
      <p:sp>
        <p:nvSpPr>
          <p:cNvPr id="90" name="Right Arrow 89"/>
          <p:cNvSpPr/>
          <p:nvPr/>
        </p:nvSpPr>
        <p:spPr>
          <a:xfrm>
            <a:off x="5791200" y="3152127"/>
            <a:ext cx="1214021" cy="62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247138" y="3551239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Sometimes</a:t>
            </a:r>
          </a:p>
          <a:p>
            <a:r>
              <a:rPr lang="en-US" sz="1200" dirty="0" smtClean="0"/>
              <a:t>Separate Excel Files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155957" y="140126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Always one Excel File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2756145" y="368916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MS</a:t>
            </a:r>
          </a:p>
          <a:p>
            <a:pPr algn="ctr"/>
            <a:r>
              <a:rPr lang="en-US" sz="1400" dirty="0" smtClean="0"/>
              <a:t>Okay</a:t>
            </a:r>
          </a:p>
          <a:p>
            <a:pPr algn="ctr"/>
            <a:r>
              <a:rPr lang="en-US" sz="1000" dirty="0" smtClean="0"/>
              <a:t>8110</a:t>
            </a:r>
            <a:endParaRPr lang="en-US" sz="1000" dirty="0"/>
          </a:p>
        </p:txBody>
      </p:sp>
      <p:sp>
        <p:nvSpPr>
          <p:cNvPr id="34" name="Oval 33"/>
          <p:cNvSpPr/>
          <p:nvPr/>
        </p:nvSpPr>
        <p:spPr>
          <a:xfrm>
            <a:off x="2756145" y="4657643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Reassign notes</a:t>
            </a:r>
          </a:p>
          <a:p>
            <a:pPr algn="ctr"/>
            <a:r>
              <a:rPr lang="en-US" sz="1000" dirty="0" smtClean="0"/>
              <a:t>3273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ultidocument 14"/>
          <p:cNvSpPr/>
          <p:nvPr/>
        </p:nvSpPr>
        <p:spPr>
          <a:xfrm>
            <a:off x="7064776" y="1768077"/>
            <a:ext cx="1782562" cy="176594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-Summary</a:t>
            </a:r>
          </a:p>
          <a:p>
            <a:r>
              <a:rPr lang="en-US" dirty="0" smtClean="0"/>
              <a:t>-Reason List</a:t>
            </a:r>
          </a:p>
          <a:p>
            <a:r>
              <a:rPr lang="en-US" dirty="0" smtClean="0"/>
              <a:t>-Mod Analysis</a:t>
            </a:r>
            <a:endParaRPr lang="en-US" dirty="0"/>
          </a:p>
        </p:txBody>
      </p:sp>
      <p:sp>
        <p:nvSpPr>
          <p:cNvPr id="16" name="Flowchart: Document 15"/>
          <p:cNvSpPr/>
          <p:nvPr/>
        </p:nvSpPr>
        <p:spPr>
          <a:xfrm>
            <a:off x="7155957" y="3991884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ID Analysis</a:t>
            </a:r>
            <a:endParaRPr lang="en-US" dirty="0"/>
          </a:p>
        </p:txBody>
      </p:sp>
      <p:sp>
        <p:nvSpPr>
          <p:cNvPr id="44" name="Flowchart: Document 43"/>
          <p:cNvSpPr/>
          <p:nvPr/>
        </p:nvSpPr>
        <p:spPr>
          <a:xfrm>
            <a:off x="7155956" y="5268225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Name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21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Product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203363"/>
              </p:ext>
            </p:extLst>
          </p:nvPr>
        </p:nvGraphicFramePr>
        <p:xfrm>
          <a:off x="527298" y="2209800"/>
          <a:ext cx="3490254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Worksheet" r:id="rId4" imgW="3914657" imgH="2676431" progId="Excel.Sheet.12">
                  <p:embed/>
                </p:oleObj>
              </mc:Choice>
              <mc:Fallback>
                <p:oleObj name="Worksheet" r:id="rId4" imgW="3914657" imgH="26764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298" y="2209800"/>
                        <a:ext cx="3490254" cy="238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06336"/>
              </p:ext>
            </p:extLst>
          </p:nvPr>
        </p:nvGraphicFramePr>
        <p:xfrm>
          <a:off x="4165600" y="2057400"/>
          <a:ext cx="22637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Macro-Enabled Worksheet" r:id="rId6" imgW="6581792" imgH="11820499" progId="Excel.SheetMacroEnabled.12">
                  <p:embed/>
                </p:oleObj>
              </mc:Choice>
              <mc:Fallback>
                <p:oleObj name="Macro-Enabled Worksheet" r:id="rId6" imgW="6581792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5600" y="2057400"/>
                        <a:ext cx="22637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06089"/>
              </p:ext>
            </p:extLst>
          </p:nvPr>
        </p:nvGraphicFramePr>
        <p:xfrm>
          <a:off x="6059488" y="2057400"/>
          <a:ext cx="25558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Macro-Enabled Worksheet" r:id="rId8" imgW="7429567" imgH="11820499" progId="Excel.SheetMacroEnabled.12">
                  <p:embed/>
                </p:oleObj>
              </mc:Choice>
              <mc:Fallback>
                <p:oleObj name="Macro-Enabled Worksheet" r:id="rId8" imgW="7429567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9488" y="2057400"/>
                        <a:ext cx="25558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121919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Summary, Failure Reasons, Mod Failure Rates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1219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ID Failure Rates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1219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Name Failure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Words>696</Words>
  <Application>Microsoft Office PowerPoint</Application>
  <PresentationFormat>On-screen Show (4:3)</PresentationFormat>
  <Paragraphs>246</Paragraphs>
  <Slides>10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Office Theme</vt:lpstr>
      <vt:lpstr>Worksheet</vt:lpstr>
      <vt:lpstr>Macro-Enabled Worksheet</vt:lpstr>
      <vt:lpstr>Failure Data</vt:lpstr>
      <vt:lpstr>Quick Comparison</vt:lpstr>
      <vt:lpstr>Script Overview</vt:lpstr>
      <vt:lpstr>Filemaker Search/Export</vt:lpstr>
      <vt:lpstr>Running the Script</vt:lpstr>
      <vt:lpstr>PowerPoint Presentation</vt:lpstr>
      <vt:lpstr>PowerPoint Presentation</vt:lpstr>
      <vt:lpstr>PowerPoint Presentation</vt:lpstr>
      <vt:lpstr>The Final Product</vt:lpstr>
      <vt:lpstr>Future Aims/Needs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Failure List Script</dc:title>
  <dc:creator>Cameron Ferguson</dc:creator>
  <cp:lastModifiedBy>Cameron Ferguson</cp:lastModifiedBy>
  <cp:revision>39</cp:revision>
  <dcterms:created xsi:type="dcterms:W3CDTF">2015-03-03T21:17:47Z</dcterms:created>
  <dcterms:modified xsi:type="dcterms:W3CDTF">2015-03-12T19:39:31Z</dcterms:modified>
</cp:coreProperties>
</file>